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9" r:id="rId4"/>
    <p:sldId id="270" r:id="rId5"/>
    <p:sldId id="271" r:id="rId6"/>
    <p:sldId id="272" r:id="rId7"/>
    <p:sldId id="280" r:id="rId8"/>
    <p:sldId id="261" r:id="rId9"/>
    <p:sldId id="274" r:id="rId10"/>
    <p:sldId id="268" r:id="rId11"/>
    <p:sldId id="275" r:id="rId12"/>
    <p:sldId id="257" r:id="rId13"/>
    <p:sldId id="277" r:id="rId14"/>
    <p:sldId id="262" r:id="rId15"/>
    <p:sldId id="260" r:id="rId16"/>
    <p:sldId id="263" r:id="rId17"/>
    <p:sldId id="265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9F5F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b="1" i="0" dirty="0">
                <a:latin typeface="Georgia" pitchFamily="18" charset="0"/>
              </a:rPr>
              <a:t>Количество граждан, получивших государственную социальную помощь</a:t>
            </a:r>
          </a:p>
        </c:rich>
      </c:tx>
      <c:layout>
        <c:manualLayout>
          <c:xMode val="edge"/>
          <c:yMode val="edge"/>
          <c:x val="0.18986438613738937"/>
          <c:y val="1.533646020007438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35317131066917E-2"/>
          <c:y val="0.11792892854176507"/>
          <c:w val="0.6666624173722876"/>
          <c:h val="0.83569536748125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Всего обратившихся за помощью- 601 чел.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340743025538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601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Всего обратившихся за помощью- 427 чел.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515789242325196E-2"/>
                  <c:y val="5.9039231801970328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PowerPoint]Лист1'!$C$2</c:f>
              <c:numCache>
                <c:formatCode>General</c:formatCode>
                <c:ptCount val="1"/>
                <c:pt idx="0">
                  <c:v>427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val>
            <c:numRef>
              <c:f>'[Диаграмма в Microsoft PowerPoint]Лист1'!$D$2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tx>
            <c:strRef>
              <c:f>'[Диаграмма в Microsoft PowerPoint]Лист1'!$G$1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val>
            <c:numRef>
              <c:f>'[Диаграмма в Microsoft PowerPoint]Лист1'!$G$2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4"/>
          <c:tx>
            <c:strRef>
              <c:f>'[Диаграмма в Microsoft PowerPoint]Лист1'!$H$1</c:f>
              <c:strCache>
                <c:ptCount val="1"/>
                <c:pt idx="0">
                  <c:v>Из них по контракту- 8 чел.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2340743025538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PowerPoint]Лист1'!$H$2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</c:ser>
        <c:ser>
          <c:idx val="7"/>
          <c:order val="5"/>
          <c:tx>
            <c:strRef>
              <c:f>'[Диаграмма в Microsoft PowerPoint]Лист1'!$I$1</c:f>
              <c:strCache>
                <c:ptCount val="1"/>
                <c:pt idx="0">
                  <c:v>Из них по контракту- 9 чел.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511114538308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PowerPoint]Лист1'!$I$2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</c:ser>
        <c:ser>
          <c:idx val="8"/>
          <c:order val="6"/>
          <c:tx>
            <c:strRef>
              <c:f>'[Диаграмма в Microsoft PowerPoint]Лист1'!$J$1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val>
            <c:numRef>
              <c:f>'[Диаграмма в Microsoft PowerPoint]Лист1'!$J$2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89760"/>
        <c:axId val="32403840"/>
        <c:axId val="0"/>
      </c:bar3DChart>
      <c:catAx>
        <c:axId val="3238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03840"/>
        <c:crosses val="autoZero"/>
        <c:auto val="1"/>
        <c:lblAlgn val="ctr"/>
        <c:lblOffset val="100"/>
        <c:noMultiLvlLbl val="0"/>
      </c:catAx>
      <c:valAx>
        <c:axId val="324038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389760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437959019951536"/>
          <c:y val="0.24066715261687907"/>
          <c:w val="0.4534773697600431"/>
          <c:h val="0.70269098029298338"/>
        </c:manualLayout>
      </c:layout>
      <c:overlay val="0"/>
      <c:txPr>
        <a:bodyPr/>
        <a:lstStyle/>
        <a:p>
          <a:pPr>
            <a:defRPr sz="1800" b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3142257298514E-2"/>
          <c:y val="0"/>
          <c:w val="0.65200439826519796"/>
          <c:h val="0.891905969883416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Трудоустроенные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825943316239713E-3"/>
                  <c:y val="-2.416017702751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3891497435958E-2"/>
                  <c:y val="-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Нетрудоустроенные                     (не состояли в ЦЗН)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12287718518605E-2"/>
                  <c:y val="-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76E-2"/>
                  <c:y val="-2.899221243301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Безработные (состояли в ЦЗН)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177167449230787E-2"/>
                  <c:y val="-2.4162079403658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45152"/>
        <c:axId val="35779712"/>
        <c:axId val="35730304"/>
      </c:bar3DChart>
      <c:catAx>
        <c:axId val="3574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5779712"/>
        <c:crosses val="autoZero"/>
        <c:auto val="1"/>
        <c:lblAlgn val="ctr"/>
        <c:lblOffset val="100"/>
        <c:noMultiLvlLbl val="0"/>
      </c:catAx>
      <c:valAx>
        <c:axId val="35779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745152"/>
        <c:crosses val="autoZero"/>
        <c:crossBetween val="between"/>
      </c:valAx>
      <c:serAx>
        <c:axId val="3573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35779712"/>
        <c:crosses val="autoZero"/>
      </c:serAx>
    </c:plotArea>
    <c:legend>
      <c:legendPos val="r"/>
      <c:layout>
        <c:manualLayout>
          <c:xMode val="edge"/>
          <c:yMode val="edge"/>
          <c:x val="0.64444695656868867"/>
          <c:y val="0.44137390366062829"/>
          <c:w val="0.3385349447153847"/>
          <c:h val="0.4337505117391827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Georgia" pitchFamily="18" charset="0"/>
              </a:rPr>
              <a:t>Денежные средства, полученные </a:t>
            </a:r>
            <a:r>
              <a:rPr lang="ru-RU" sz="2000" dirty="0" smtClean="0">
                <a:latin typeface="Georgia" pitchFamily="18" charset="0"/>
              </a:rPr>
              <a:t>гражданами </a:t>
            </a:r>
          </a:p>
          <a:p>
            <a:pPr>
              <a:defRPr sz="2000"/>
            </a:pPr>
            <a:r>
              <a:rPr lang="ru-RU" sz="2000" dirty="0" smtClean="0">
                <a:latin typeface="Georgia" pitchFamily="18" charset="0"/>
              </a:rPr>
              <a:t>по </a:t>
            </a:r>
            <a:r>
              <a:rPr lang="ru-RU" sz="2000" dirty="0">
                <a:latin typeface="Georgia" pitchFamily="18" charset="0"/>
              </a:rPr>
              <a:t>государственной социальной помощи</a:t>
            </a:r>
          </a:p>
        </c:rich>
      </c:tx>
      <c:layout>
        <c:manualLayout>
          <c:xMode val="edge"/>
          <c:yMode val="edge"/>
          <c:x val="0.17145592000074286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36412357598431E-2"/>
          <c:y val="0.17190937916221313"/>
          <c:w val="0.5754436111762895"/>
          <c:h val="0.791749192618444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Всего- 3327390,26 руб.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1660653924340075E-2"/>
                  <c:y val="2.2727268660116561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/>
                      <a:t>2014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</c:f>
              <c:numCache>
                <c:formatCode>General</c:formatCode>
                <c:ptCount val="1"/>
              </c:numCache>
            </c:numRef>
          </c:cat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332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Всего- 2150065,23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6101089873900122E-2"/>
                  <c:y val="-6.818180598034968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/>
                      <a:t>2015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</c:f>
              <c:numCache>
                <c:formatCode>General</c:formatCode>
                <c:ptCount val="1"/>
              </c:numCache>
            </c:numRef>
          </c:cat>
          <c:val>
            <c:numRef>
              <c:f>'[Диаграмма в Microsoft PowerPoint]Лист1'!$C$2</c:f>
              <c:numCache>
                <c:formatCode>General</c:formatCode>
                <c:ptCount val="1"/>
                <c:pt idx="0">
                  <c:v>215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'[Диаграмма в Microsoft PowerPoint]Лист1'!$A$2</c:f>
              <c:numCache>
                <c:formatCode>General</c:formatCode>
                <c:ptCount val="1"/>
              </c:numCache>
            </c:numRef>
          </c:cat>
          <c:val>
            <c:numRef>
              <c:f>'[Диаграмма в Microsoft PowerPoint]Лист1'!$D$2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'[Диаграмма в Microsoft PowerPoint]Лист1'!$E$1</c:f>
              <c:strCache>
                <c:ptCount val="1"/>
                <c:pt idx="0">
                  <c:v>Из них по контракту- 154876,11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202179747800251E-3"/>
                  <c:y val="-6.818180598034968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</c:f>
              <c:numCache>
                <c:formatCode>General</c:formatCode>
                <c:ptCount val="1"/>
              </c:numCache>
            </c:numRef>
          </c:cat>
          <c:val>
            <c:numRef>
              <c:f>'[Диаграмма в Microsoft PowerPoint]Лист1'!$E$2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PowerPoint]Лист1'!$F$1</c:f>
              <c:strCache>
                <c:ptCount val="1"/>
                <c:pt idx="0">
                  <c:v>Из них по контракту- 287373,21 руб.</c:v>
                </c:pt>
              </c:strCache>
            </c:strRef>
          </c:tx>
          <c:spPr>
            <a:solidFill>
              <a:srgbClr val="00DA63"/>
            </a:solidFill>
          </c:spPr>
          <c:invertIfNegative val="0"/>
          <c:dLbls>
            <c:dLbl>
              <c:idx val="0"/>
              <c:layout>
                <c:manualLayout>
                  <c:x val="1.4440435949560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/>
                      <a:t>2015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</c:f>
              <c:numCache>
                <c:formatCode>General</c:formatCode>
                <c:ptCount val="1"/>
              </c:numCache>
            </c:numRef>
          </c:cat>
          <c:val>
            <c:numRef>
              <c:f>'[Диаграмма в Microsoft PowerPoint]Лист1'!$F$2</c:f>
              <c:numCache>
                <c:formatCode>General</c:formatCode>
                <c:ptCount val="1"/>
                <c:pt idx="0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55296"/>
        <c:axId val="32485760"/>
        <c:axId val="0"/>
      </c:bar3DChart>
      <c:catAx>
        <c:axId val="324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85760"/>
        <c:crosses val="autoZero"/>
        <c:auto val="1"/>
        <c:lblAlgn val="ctr"/>
        <c:lblOffset val="100"/>
        <c:noMultiLvlLbl val="0"/>
      </c:catAx>
      <c:valAx>
        <c:axId val="324857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45529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8179157925622293"/>
          <c:y val="0.21772421199687902"/>
          <c:w val="0.41482547876399639"/>
          <c:h val="0.69021050662314665"/>
        </c:manualLayout>
      </c:layout>
      <c:overlay val="0"/>
      <c:txPr>
        <a:bodyPr/>
        <a:lstStyle/>
        <a:p>
          <a:pPr>
            <a:defRPr sz="18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>
                <a:latin typeface="Georgia" pitchFamily="18" charset="0"/>
              </a:defRPr>
            </a:pPr>
            <a:r>
              <a:rPr lang="ru-RU" sz="2000" dirty="0" smtClean="0">
                <a:latin typeface="Georgia" pitchFamily="18" charset="0"/>
              </a:rPr>
              <a:t>Объём денежных средств, направленных на оказание помощи по соц.</a:t>
            </a:r>
            <a:r>
              <a:rPr lang="ru-RU" sz="2000" baseline="0" dirty="0" smtClean="0">
                <a:latin typeface="Georgia" pitchFamily="18" charset="0"/>
              </a:rPr>
              <a:t> контракту</a:t>
            </a:r>
            <a:endParaRPr lang="ru-RU" sz="2000" dirty="0">
              <a:latin typeface="Georgia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36357209166676E-2"/>
          <c:y val="0.27215151824453843"/>
          <c:w val="0.94212563619484846"/>
          <c:h val="0.61826382785847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Категории семей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2.4803136022332084E-2"/>
                  <c:y val="-2.197094990623421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+mn-lt"/>
                      </a:rPr>
                      <a:t>2014 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70240338106071E-2"/>
                  <c:y val="-1.647821242967565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+mn-lt"/>
                      </a:rPr>
                      <a:t>2015 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Лист1!$B$2:$B$3</c:f>
              <c:numCache>
                <c:formatCode>0.0%</c:formatCode>
                <c:ptCount val="2"/>
                <c:pt idx="0">
                  <c:v>4.5999999999999999E-2</c:v>
                </c:pt>
                <c:pt idx="1">
                  <c:v>0.13300000000000001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00352"/>
        <c:axId val="32645504"/>
        <c:axId val="0"/>
      </c:bar3DChart>
      <c:catAx>
        <c:axId val="3250035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645504"/>
        <c:crosses val="autoZero"/>
        <c:auto val="1"/>
        <c:lblAlgn val="ctr"/>
        <c:lblOffset val="100"/>
        <c:tickLblSkip val="1"/>
        <c:noMultiLvlLbl val="0"/>
      </c:catAx>
      <c:valAx>
        <c:axId val="32645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50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Georgia" pitchFamily="18" charset="0"/>
              </a:rPr>
              <a:t>Средний размер ежемесячной выплаты по соц. контракту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размер ежемесячной выплаты по соц. контракту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4.4210225840155944E-2"/>
                  <c:y val="-1.959658803342838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2014 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2986194374809E-2"/>
                  <c:y val="-2.204616153760693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2015 г.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3798,92 руб.</c:v>
                </c:pt>
                <c:pt idx="1">
                  <c:v>6837,34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79424"/>
        <c:axId val="32680960"/>
        <c:axId val="0"/>
      </c:bar3DChart>
      <c:catAx>
        <c:axId val="326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680960"/>
        <c:crosses val="autoZero"/>
        <c:auto val="1"/>
        <c:lblAlgn val="ctr"/>
        <c:lblOffset val="100"/>
        <c:noMultiLvlLbl val="0"/>
      </c:catAx>
      <c:valAx>
        <c:axId val="326809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67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Georgia" pitchFamily="18" charset="0"/>
              </a:rPr>
              <a:t>2014 год</a:t>
            </a:r>
          </a:p>
        </c:rich>
      </c:tx>
      <c:layout>
        <c:manualLayout>
          <c:xMode val="edge"/>
          <c:yMode val="edge"/>
          <c:x val="0.12716360454943135"/>
          <c:y val="0.169618009923016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115665082040611E-2"/>
          <c:y val="0.28094020843150252"/>
          <c:w val="0.53507487193499959"/>
          <c:h val="0.41510090832819341"/>
        </c:manualLayout>
      </c:layout>
      <c:pie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rgbClr val="008EC0"/>
              </a:solidFill>
            </c:spPr>
          </c:dPt>
          <c:dPt>
            <c:idx val="1"/>
            <c:bubble3D val="0"/>
            <c:spPr>
              <a:solidFill>
                <a:srgbClr val="C80000"/>
              </a:solidFill>
            </c:spPr>
          </c:dPt>
          <c:dPt>
            <c:idx val="2"/>
            <c:bubble3D val="0"/>
            <c:spPr>
              <a:solidFill>
                <a:srgbClr val="CC00FF"/>
              </a:solidFill>
            </c:spPr>
          </c:dPt>
          <c:dLbls>
            <c:dLbl>
              <c:idx val="1"/>
              <c:layout>
                <c:manualLayout>
                  <c:x val="-2.0394661559159795E-3"/>
                  <c:y val="-0.16000252093341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PowerPoint]Лист1'!$A$2:$A$4</c:f>
              <c:strCache>
                <c:ptCount val="3"/>
                <c:pt idx="0">
                  <c:v>Семья без детей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'[Диаграмма в Microsoft PowerPoint]Лист1'!$B$2:$B$4</c:f>
              <c:numCache>
                <c:formatCode>0.0%</c:formatCode>
                <c:ptCount val="3"/>
                <c:pt idx="0">
                  <c:v>0.125</c:v>
                </c:pt>
                <c:pt idx="1">
                  <c:v>0.75</c:v>
                </c:pt>
                <c:pt idx="2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Категории семей</c:v>
                </c:pt>
              </c:strCache>
            </c:strRef>
          </c:tx>
          <c:cat>
            <c:strRef>
              <c:f>'[Диаграмма в Microsoft PowerPoint]Лист1'!$A$2:$A$4</c:f>
              <c:strCache>
                <c:ptCount val="3"/>
                <c:pt idx="0">
                  <c:v>Семья без детей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'[Диаграмма в Microsoft PowerPoint]Лист1'!$C$2:$C$4</c:f>
              <c:numCache>
                <c:formatCode>General</c:formatCode>
                <c:ptCount val="3"/>
                <c:pt idx="0">
                  <c:v>12.5</c:v>
                </c:pt>
                <c:pt idx="1">
                  <c:v>75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2846958707441325E-2"/>
          <c:y val="0.77101873738167026"/>
          <c:w val="0.63788119090573892"/>
          <c:h val="0.21708220159445885"/>
        </c:manualLayout>
      </c:layout>
      <c:overlay val="0"/>
      <c:txPr>
        <a:bodyPr/>
        <a:lstStyle/>
        <a:p>
          <a:pPr rtl="0">
            <a:defRPr sz="1800" b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Georgia" pitchFamily="18" charset="0"/>
              </a:rPr>
              <a:t>2015</a:t>
            </a:r>
            <a:r>
              <a:rPr lang="ru-RU" sz="2000" baseline="0" dirty="0">
                <a:latin typeface="Georgia" pitchFamily="18" charset="0"/>
              </a:rPr>
              <a:t> год</a:t>
            </a:r>
            <a:endParaRPr lang="ru-RU" sz="20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45481410959167579"/>
          <c:y val="7.61650581392832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288692708633852"/>
          <c:y val="0.20352915332639807"/>
          <c:w val="0.48190102513799937"/>
          <c:h val="0.451888462609493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-6.1977381570596041E-2"/>
                  <c:y val="6.510108756466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PowerPoint]Лист1'!$A$24:$A$26</c:f>
              <c:strCache>
                <c:ptCount val="3"/>
                <c:pt idx="0">
                  <c:v>Одинокопроживающая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'[Диаграмма в Microsoft PowerPoint]Лист1'!$B$24:$B$26</c:f>
              <c:numCache>
                <c:formatCode>0.0%</c:formatCode>
                <c:ptCount val="3"/>
                <c:pt idx="0">
                  <c:v>0.111</c:v>
                </c:pt>
                <c:pt idx="1">
                  <c:v>0.44400000000000001</c:v>
                </c:pt>
                <c:pt idx="2">
                  <c:v>0.44400000000000001</c:v>
                </c:pt>
              </c:numCache>
            </c:numRef>
          </c:val>
        </c:ser>
        <c:ser>
          <c:idx val="1"/>
          <c:order val="1"/>
          <c:cat>
            <c:strRef>
              <c:f>'[Диаграмма в Microsoft PowerPoint]Лист1'!$A$24:$A$26</c:f>
              <c:strCache>
                <c:ptCount val="3"/>
                <c:pt idx="0">
                  <c:v>Одинокопроживающая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'[Диаграмма в Microsoft PowerPoint]Лист1'!$C$24:$C$26</c:f>
              <c:numCache>
                <c:formatCode>General</c:formatCode>
                <c:ptCount val="3"/>
                <c:pt idx="0">
                  <c:v>11.1</c:v>
                </c:pt>
                <c:pt idx="1">
                  <c:v>44.4</c:v>
                </c:pt>
                <c:pt idx="2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2059411843902063"/>
          <c:y val="0.71876627832946094"/>
          <c:w val="0.70536995364760646"/>
          <c:h val="0.2446596743920689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Georgia" pitchFamily="18" charset="0"/>
              </a:rPr>
              <a:t>2014 год</a:t>
            </a:r>
            <a:endParaRPr lang="en-US" sz="2000" dirty="0">
              <a:latin typeface="Georgia" pitchFamily="18" charset="0"/>
            </a:endParaRPr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06819501896747E-2"/>
          <c:y val="8.458410724317017E-2"/>
          <c:w val="0.82041368784625646"/>
          <c:h val="0.74698136044351882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 </c:v>
                </c:pt>
              </c:strCache>
            </c:strRef>
          </c:tx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0485499942658949"/>
                  <c:y val="-3.315359326272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956469643334754"/>
                  <c:y val="-3.918617806159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34685650885405"/>
                  <c:y val="-3.315359326272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PowerPoint]Лист1'!$A$2:$A$4</c:f>
              <c:strCache>
                <c:ptCount val="3"/>
                <c:pt idx="0">
                  <c:v>Среднее</c:v>
                </c:pt>
                <c:pt idx="1">
                  <c:v>Средне-специальное</c:v>
                </c:pt>
                <c:pt idx="2">
                  <c:v>Высшее</c:v>
                </c:pt>
              </c:strCache>
            </c:strRef>
          </c:cat>
          <c:val>
            <c:numRef>
              <c:f>'[Диаграмма в Microsoft PowerPoint]Лист1'!$B$2:$B$4</c:f>
              <c:numCache>
                <c:formatCode>0.0%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Категории семей</c:v>
                </c:pt>
              </c:strCache>
            </c:strRef>
          </c:tx>
          <c:cat>
            <c:strRef>
              <c:f>'[Диаграмма в Microsoft PowerPoint]Лист1'!$A$2:$A$4</c:f>
              <c:strCache>
                <c:ptCount val="3"/>
                <c:pt idx="0">
                  <c:v>Среднее</c:v>
                </c:pt>
                <c:pt idx="1">
                  <c:v>Средне-специальное</c:v>
                </c:pt>
                <c:pt idx="2">
                  <c:v>Высшее</c:v>
                </c:pt>
              </c:strCache>
            </c:strRef>
          </c:cat>
          <c:val>
            <c:numRef>
              <c:f>'[Диаграмма в Microsoft PowerPoint]Лист1'!$C$2:$C$4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367047201551546"/>
          <c:y val="0.74641843394552398"/>
          <c:w val="0.78273407213094004"/>
          <c:h val="0.22625674612054059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Georgia" pitchFamily="18" charset="0"/>
              </a:defRPr>
            </a:pPr>
            <a:r>
              <a:rPr lang="ru-RU" sz="2000" dirty="0">
                <a:latin typeface="Georgia" pitchFamily="18" charset="0"/>
              </a:rPr>
              <a:t>2015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09371007799608E-2"/>
          <c:y val="9.589986478198867E-2"/>
          <c:w val="0.82120448903589549"/>
          <c:h val="0.7088288864094815"/>
        </c:manualLayout>
      </c:layout>
      <c:pie3D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7.6493904851646824E-2"/>
                  <c:y val="-1.847175712051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47538806955464E-2"/>
                  <c:y val="3.611489935952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23394152285038"/>
                  <c:y val="-0.11574975187964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PowerPoint]Лист1'!$A$16:$A$18</c:f>
              <c:strCache>
                <c:ptCount val="3"/>
                <c:pt idx="0">
                  <c:v>Неполное среднее</c:v>
                </c:pt>
                <c:pt idx="1">
                  <c:v>Средне-специальное</c:v>
                </c:pt>
                <c:pt idx="2">
                  <c:v>Высшее</c:v>
                </c:pt>
              </c:strCache>
            </c:strRef>
          </c:cat>
          <c:val>
            <c:numRef>
              <c:f>'[Диаграмма в Microsoft PowerPoint]Лист1'!$B$16:$B$18</c:f>
              <c:numCache>
                <c:formatCode>0.0%</c:formatCode>
                <c:ptCount val="3"/>
                <c:pt idx="0">
                  <c:v>0.222</c:v>
                </c:pt>
                <c:pt idx="1">
                  <c:v>0.33300000000000002</c:v>
                </c:pt>
                <c:pt idx="2">
                  <c:v>0.44400000000000001</c:v>
                </c:pt>
              </c:numCache>
            </c:numRef>
          </c:val>
        </c:ser>
        <c:ser>
          <c:idx val="1"/>
          <c:order val="1"/>
          <c:cat>
            <c:strRef>
              <c:f>'[Диаграмма в Microsoft PowerPoint]Лист1'!$A$16:$A$18</c:f>
              <c:strCache>
                <c:ptCount val="3"/>
                <c:pt idx="0">
                  <c:v>Неполное среднее</c:v>
                </c:pt>
                <c:pt idx="1">
                  <c:v>Средне-специальное</c:v>
                </c:pt>
                <c:pt idx="2">
                  <c:v>Высшее</c:v>
                </c:pt>
              </c:strCache>
            </c:strRef>
          </c:cat>
          <c:val>
            <c:numRef>
              <c:f>'[Диаграмма в Microsoft PowerPoint]Лист1'!$C$16:$C$18</c:f>
              <c:numCache>
                <c:formatCode>General</c:formatCode>
                <c:ptCount val="3"/>
                <c:pt idx="0">
                  <c:v>22.2</c:v>
                </c:pt>
                <c:pt idx="1">
                  <c:v>33.299999999999997</c:v>
                </c:pt>
                <c:pt idx="2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7409154246059808"/>
          <c:y val="0.71035554397263889"/>
          <c:w val="0.48849582024140303"/>
          <c:h val="0.203498496997565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14944"/>
        <c:axId val="35716480"/>
        <c:axId val="35175040"/>
      </c:bar3DChart>
      <c:catAx>
        <c:axId val="3571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5716480"/>
        <c:crosses val="autoZero"/>
        <c:auto val="1"/>
        <c:lblAlgn val="ctr"/>
        <c:lblOffset val="100"/>
        <c:noMultiLvlLbl val="0"/>
      </c:catAx>
      <c:valAx>
        <c:axId val="3571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714944"/>
        <c:crosses val="autoZero"/>
        <c:crossBetween val="between"/>
      </c:valAx>
      <c:serAx>
        <c:axId val="35175040"/>
        <c:scaling>
          <c:orientation val="minMax"/>
        </c:scaling>
        <c:delete val="1"/>
        <c:axPos val="b"/>
        <c:majorTickMark val="out"/>
        <c:minorTickMark val="none"/>
        <c:tickLblPos val="nextTo"/>
        <c:crossAx val="3571648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09452917929757"/>
          <c:y val="0.32535773802910789"/>
          <c:w val="0.32282722554636789"/>
          <c:h val="0.3492845239417842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4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7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5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1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59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3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0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9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28E7-8878-41F7-8CA2-16D0AC9EA07E}" type="datetimeFigureOut">
              <a:rPr lang="ru-RU" smtClean="0"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E3FC-B251-4CC4-877F-4089384247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1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8722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«Предоставление государственной социальной  помощи  на  основании социального  контракта» 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728" y="4174232"/>
            <a:ext cx="6512768" cy="2423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Тамара Михайловна Горобец</a:t>
            </a:r>
          </a:p>
          <a:p>
            <a:endParaRPr lang="ru-RU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директор областного государственного казенного учреждения «Управление социальной защиты населения по городу Усть-Илимску и Усть-Илимскому району»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5" y="144464"/>
            <a:ext cx="2305127" cy="155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0" y="188640"/>
            <a:ext cx="1337910" cy="155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78" y="173992"/>
            <a:ext cx="2350586" cy="152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00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№1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106846" cy="273630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592288" cy="3329457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9071"/>
            <a:ext cx="3312368" cy="2658201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27384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№2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8067" y="262991"/>
            <a:ext cx="2413104" cy="3560546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8280">
            <a:off x="5052459" y="3708051"/>
            <a:ext cx="3375159" cy="2256875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3285">
            <a:off x="593501" y="3710141"/>
            <a:ext cx="3375159" cy="2242414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№3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051">
            <a:off x="5854366" y="994361"/>
            <a:ext cx="1783925" cy="2378566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510">
            <a:off x="5735266" y="4019131"/>
            <a:ext cx="1727908" cy="2303878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278">
            <a:off x="1343098" y="949990"/>
            <a:ext cx="1783925" cy="2378567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15" y="2056060"/>
            <a:ext cx="2655329" cy="202101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1775466" cy="2367288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874">
            <a:off x="1552052" y="3886884"/>
            <a:ext cx="1775465" cy="236728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27384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№4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538139" cy="1903604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24744"/>
            <a:ext cx="1944215" cy="2592287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12" y="3789040"/>
            <a:ext cx="2499190" cy="1874392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1935873" cy="2581163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2929" y="875385"/>
            <a:ext cx="2635594" cy="270226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2031429" cy="273821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№5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5223"/>
            <a:ext cx="2667002" cy="2789801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7384"/>
            <a:ext cx="922337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2586"/>
          <a:stretch/>
        </p:blipFill>
        <p:spPr bwMode="auto">
          <a:xfrm>
            <a:off x="5956345" y="711196"/>
            <a:ext cx="2936135" cy="2429772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" y="764704"/>
            <a:ext cx="2936135" cy="243171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b="6676"/>
          <a:stretch/>
        </p:blipFill>
        <p:spPr bwMode="auto">
          <a:xfrm>
            <a:off x="824811" y="3825814"/>
            <a:ext cx="2955101" cy="2483506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63" y="3825814"/>
            <a:ext cx="2956109" cy="2486629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576095" cy="2459529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Контракт №6</a:t>
            </a:r>
            <a:endParaRPr lang="ru-RU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Итоги 2014 года</a:t>
            </a:r>
            <a:r>
              <a:rPr lang="ru-RU" sz="3600" b="1" dirty="0">
                <a:latin typeface="Georgia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355160" cy="108012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1 семья смогла преодолеть трудную жизненную ситуацию;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 3 семьях увеличился доход;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 2 семьях предполагается увеличение дохода.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23488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Georgia" pitchFamily="18" charset="0"/>
              </a:rPr>
              <a:t>Итоги </a:t>
            </a:r>
            <a:r>
              <a:rPr lang="ru-RU" sz="3600" b="1" dirty="0" smtClean="0">
                <a:latin typeface="Georgia" pitchFamily="18" charset="0"/>
              </a:rPr>
              <a:t>2015 года: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14096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3 заявителя смогли пройти профессиональную подготовку;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5 заявителей трудоустроились;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у</a:t>
            </a:r>
            <a:r>
              <a:rPr lang="ru-RU" sz="2000" b="1" dirty="0" smtClean="0"/>
              <a:t> 4 заявителей увеличился доход .</a:t>
            </a:r>
            <a:endParaRPr lang="ru-RU" sz="2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390">
            <a:off x="5322862" y="4336155"/>
            <a:ext cx="1558421" cy="2192065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752">
            <a:off x="7098393" y="3816193"/>
            <a:ext cx="1577919" cy="221644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96" y="-27384"/>
            <a:ext cx="9223376" cy="685800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Средний среднедушевой доход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 заключения социального контракта составил - 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 окончании </a:t>
            </a:r>
            <a:r>
              <a:rPr lang="ru-RU" sz="2400" b="1" dirty="0"/>
              <a:t>социального контракта </a:t>
            </a:r>
            <a:r>
              <a:rPr lang="ru-RU" sz="2400" b="1" dirty="0" smtClean="0"/>
              <a:t>составил - </a:t>
            </a:r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800" b="1" dirty="0"/>
          </a:p>
          <a:p>
            <a:endParaRPr lang="ru-RU" sz="800" b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1715036"/>
            <a:ext cx="3168352" cy="8498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4143, 49 руб.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2996952"/>
            <a:ext cx="3077375" cy="9025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8218,38 руб.</a:t>
            </a:r>
            <a:r>
              <a:rPr lang="ru-RU" sz="2800" b="1" dirty="0" smtClean="0"/>
              <a:t>*</a:t>
            </a:r>
          </a:p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76" y="4005064"/>
            <a:ext cx="2418544" cy="2746055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9" y="-2348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Взаимодействие с Центром занятости населения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50873"/>
            <a:ext cx="7813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/>
          </a:p>
          <a:p>
            <a:pPr algn="ctr"/>
            <a:endParaRPr lang="ru-RU" sz="1000" b="1" dirty="0" smtClean="0"/>
          </a:p>
          <a:p>
            <a:pPr algn="ctr"/>
            <a:r>
              <a:rPr lang="ru-RU" sz="2800" b="1" dirty="0" smtClean="0"/>
              <a:t>По реализации программы</a:t>
            </a:r>
            <a:endParaRPr lang="ru-RU" sz="16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7986" y="2132856"/>
            <a:ext cx="5976664" cy="753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7769" y="224725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«Самозанятость безработного населения»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28498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В 2015 году  субсидии получили  </a:t>
            </a:r>
            <a:r>
              <a:rPr lang="ru-RU" sz="2400" b="1" i="1" dirty="0" smtClean="0"/>
              <a:t>5</a:t>
            </a:r>
            <a:r>
              <a:rPr lang="ru-RU" sz="2400" b="1" dirty="0" smtClean="0"/>
              <a:t> чел.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	     В 2016 году </a:t>
            </a:r>
            <a:r>
              <a:rPr lang="ru-RU" sz="2400" b="1" smtClean="0"/>
              <a:t>планируется на </a:t>
            </a:r>
            <a:r>
              <a:rPr lang="ru-RU" sz="2400" b="1" i="1" smtClean="0"/>
              <a:t>6</a:t>
            </a:r>
            <a:r>
              <a:rPr lang="ru-RU" sz="2400" b="1" smtClean="0"/>
              <a:t> </a:t>
            </a:r>
            <a:r>
              <a:rPr lang="ru-RU" sz="2400" b="1" dirty="0" smtClean="0"/>
              <a:t>чел.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058900" cy="201622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6063"/>
            <a:ext cx="3456384" cy="2786709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Благодарим за внимание </a:t>
            </a:r>
            <a:b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и сотрудничество!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4696545"/>
            <a:ext cx="5760640" cy="1756791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Иркутская область, г. Усть-Илимск, </a:t>
            </a:r>
          </a:p>
          <a:p>
            <a:pPr algn="ctr"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пр. Дружбы Народов, д.46</a:t>
            </a:r>
          </a:p>
          <a:p>
            <a:pPr algn="ctr"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тел/факс: (39535) 3-65-88</a:t>
            </a:r>
          </a:p>
          <a:p>
            <a:pPr algn="ctr"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E</a:t>
            </a: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mail</a:t>
            </a: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49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udszn</a:t>
            </a: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@</a:t>
            </a:r>
            <a:r>
              <a:rPr lang="en-US" sz="49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mail</a:t>
            </a: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.</a:t>
            </a:r>
            <a:r>
              <a:rPr lang="ru-RU" sz="49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ru</a:t>
            </a:r>
            <a:endParaRPr lang="ru-RU" sz="49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3283" y="547744"/>
            <a:ext cx="2616292" cy="1754069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1595"/>
            <a:ext cx="1796579" cy="2395437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3240"/>
            <a:ext cx="2589311" cy="194198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595339" cy="1943971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21" y="4722855"/>
            <a:ext cx="2595339" cy="1946505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7" y="764704"/>
            <a:ext cx="1950913" cy="2520280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16224" cy="2688299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2608"/>
            <a:ext cx="2663877" cy="1872736"/>
          </a:xfrm>
          <a:prstGeom prst="roundRect">
            <a:avLst>
              <a:gd name="adj" fmla="val 16667"/>
            </a:avLst>
          </a:prstGeom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63091"/>
              </p:ext>
            </p:extLst>
          </p:nvPr>
        </p:nvGraphicFramePr>
        <p:xfrm>
          <a:off x="0" y="0"/>
          <a:ext cx="4549775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072214"/>
              </p:ext>
            </p:extLst>
          </p:nvPr>
        </p:nvGraphicFramePr>
        <p:xfrm>
          <a:off x="4549774" y="116632"/>
          <a:ext cx="459422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58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9028227"/>
              </p:ext>
            </p:extLst>
          </p:nvPr>
        </p:nvGraphicFramePr>
        <p:xfrm>
          <a:off x="0" y="35713"/>
          <a:ext cx="4824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1456760"/>
              </p:ext>
            </p:extLst>
          </p:nvPr>
        </p:nvGraphicFramePr>
        <p:xfrm>
          <a:off x="4716016" y="0"/>
          <a:ext cx="445374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66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47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19256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Категории  семей: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241484"/>
              </p:ext>
            </p:extLst>
          </p:nvPr>
        </p:nvGraphicFramePr>
        <p:xfrm>
          <a:off x="323528" y="404664"/>
          <a:ext cx="486003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454639"/>
              </p:ext>
            </p:extLst>
          </p:nvPr>
        </p:nvGraphicFramePr>
        <p:xfrm>
          <a:off x="3923929" y="1052736"/>
          <a:ext cx="51993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6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Уровень образования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56228"/>
              </p:ext>
            </p:extLst>
          </p:nvPr>
        </p:nvGraphicFramePr>
        <p:xfrm>
          <a:off x="0" y="1340768"/>
          <a:ext cx="511849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16586"/>
              </p:ext>
            </p:extLst>
          </p:nvPr>
        </p:nvGraphicFramePr>
        <p:xfrm>
          <a:off x="4427984" y="1255880"/>
          <a:ext cx="5193721" cy="56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1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Уровень трудоустроенности</a:t>
            </a:r>
            <a:r>
              <a:rPr lang="ru-RU" sz="3600" b="1" dirty="0">
                <a:latin typeface="Georgia" pitchFamily="18" charset="0"/>
              </a:rPr>
              <a:t>: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19467"/>
              </p:ext>
            </p:extLst>
          </p:nvPr>
        </p:nvGraphicFramePr>
        <p:xfrm>
          <a:off x="1403648" y="1052736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590619"/>
              </p:ext>
            </p:extLst>
          </p:nvPr>
        </p:nvGraphicFramePr>
        <p:xfrm>
          <a:off x="611560" y="1700808"/>
          <a:ext cx="7704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29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964488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Информационная работа с населением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52650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03" y="1124744"/>
            <a:ext cx="2566406" cy="2664296"/>
          </a:xfrm>
          <a:prstGeom prst="roundRect">
            <a:avLst>
              <a:gd name="adj" fmla="val 16667"/>
            </a:avLst>
          </a:prstGeom>
          <a:ln w="38100" cmpd="thinThick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394265" cy="319235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Основные мероприятия</a:t>
            </a:r>
            <a:endParaRPr lang="ru-RU" sz="3600" b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9227"/>
              </p:ext>
            </p:extLst>
          </p:nvPr>
        </p:nvGraphicFramePr>
        <p:xfrm>
          <a:off x="157287" y="1124744"/>
          <a:ext cx="8784976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7632848"/>
              </a:tblGrid>
              <a:tr h="6805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2014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реабилитационные мероприятия</a:t>
                      </a:r>
                      <a:r>
                        <a:rPr lang="ru-RU" b="1" baseline="0" dirty="0" smtClean="0"/>
                        <a:t> по восстановлению здоровья детей и родителей;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получение дополнительного образования детьми;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получение дополнительной профессии;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приобретение оборудования для оказания платных услуг населению;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приобретение оборудования для изготовления изделий из бисера, создание художественных картин и реализация их населению;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развитие подсобного хозяйства.</a:t>
                      </a:r>
                    </a:p>
                  </a:txBody>
                  <a:tcPr/>
                </a:tc>
              </a:tr>
              <a:tr h="6805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2015 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обучение на курсах, приобретение оборудования, профессиональная стажировка;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получение дополнительной профессии, поиск работы и трудоустройство;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проведение лечебных и оздоровительных</a:t>
                      </a:r>
                      <a:r>
                        <a:rPr lang="ru-RU" b="1" baseline="0" dirty="0" smtClean="0"/>
                        <a:t> процедур;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приобретение швейной машинки и пошив одежды для семьи;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изготовление вязанных изделий и их реализация населению;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дополнительное образование и устройство детей в детский сад;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разведение подсобного хозяйства.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375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«Предоставление государственной социальной  помощи  на  основании социального  контракта» </vt:lpstr>
      <vt:lpstr>Презентация PowerPoint</vt:lpstr>
      <vt:lpstr>Презентация PowerPoint</vt:lpstr>
      <vt:lpstr>Презентация PowerPoint</vt:lpstr>
      <vt:lpstr>Категории  семей:</vt:lpstr>
      <vt:lpstr>Уровень образования</vt:lpstr>
      <vt:lpstr>Уровень трудоустроенности:</vt:lpstr>
      <vt:lpstr>Информационная работа с населением</vt:lpstr>
      <vt:lpstr>Основные мероприятия</vt:lpstr>
      <vt:lpstr>Контракт №1</vt:lpstr>
      <vt:lpstr>Контракт №2</vt:lpstr>
      <vt:lpstr>Контракт №3</vt:lpstr>
      <vt:lpstr>Контракт №4</vt:lpstr>
      <vt:lpstr>Контракт №5</vt:lpstr>
      <vt:lpstr>Контракт №6</vt:lpstr>
      <vt:lpstr>Итоги 2014 года:</vt:lpstr>
      <vt:lpstr>Средний среднедушевой доход</vt:lpstr>
      <vt:lpstr>Взаимодействие с Центром занятости населения</vt:lpstr>
      <vt:lpstr>Благодарим за внимание  и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</cp:revision>
  <dcterms:created xsi:type="dcterms:W3CDTF">2016-02-25T04:59:18Z</dcterms:created>
  <dcterms:modified xsi:type="dcterms:W3CDTF">2016-11-15T23:47:09Z</dcterms:modified>
</cp:coreProperties>
</file>